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83" r:id="rId3"/>
    <p:sldId id="258" r:id="rId4"/>
    <p:sldId id="259" r:id="rId5"/>
    <p:sldId id="271" r:id="rId6"/>
    <p:sldId id="275" r:id="rId7"/>
    <p:sldId id="274" r:id="rId8"/>
    <p:sldId id="263" r:id="rId9"/>
    <p:sldId id="264" r:id="rId10"/>
    <p:sldId id="261" r:id="rId11"/>
    <p:sldId id="276" r:id="rId12"/>
    <p:sldId id="273" r:id="rId13"/>
    <p:sldId id="269" r:id="rId14"/>
    <p:sldId id="270" r:id="rId15"/>
    <p:sldId id="265" r:id="rId16"/>
    <p:sldId id="266" r:id="rId17"/>
    <p:sldId id="267" r:id="rId18"/>
    <p:sldId id="268" r:id="rId19"/>
    <p:sldId id="260" r:id="rId20"/>
    <p:sldId id="272" r:id="rId21"/>
    <p:sldId id="277" r:id="rId22"/>
    <p:sldId id="257"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A0AD9-E0CF-4EE8-9DE2-E5282E19BBD8}" type="datetimeFigureOut">
              <a:rPr lang="en-IN" smtClean="0"/>
              <a:t>03-02-2024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1ABF-F938-4DB6-9625-7F613CFFB4A7}" type="slidenum">
              <a:rPr lang="en-IN" smtClean="0"/>
              <a:t>‹#›</a:t>
            </a:fld>
            <a:endParaRPr lang="en-IN"/>
          </a:p>
        </p:txBody>
      </p:sp>
    </p:spTree>
    <p:extLst>
      <p:ext uri="{BB962C8B-B14F-4D97-AF65-F5344CB8AC3E}">
        <p14:creationId xmlns:p14="http://schemas.microsoft.com/office/powerpoint/2010/main" val="2392072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EB59-ACD1-241E-1BAA-8E09465C1C3C}"/>
              </a:ext>
            </a:extLst>
          </p:cNvPr>
          <p:cNvSpPr>
            <a:spLocks noGrp="1"/>
          </p:cNvSpPr>
          <p:nvPr>
            <p:ph type="ctrTitle"/>
          </p:nvPr>
        </p:nvSpPr>
        <p:spPr>
          <a:xfrm>
            <a:off x="1743269" y="1278384"/>
            <a:ext cx="8705461" cy="3139918"/>
          </a:xfrm>
        </p:spPr>
        <p:txBody>
          <a:bodyPr/>
          <a:lstStyle/>
          <a:p>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br>
              <a:rPr lang="en-IN" b="1" i="0" dirty="0">
                <a:solidFill>
                  <a:srgbClr val="202124"/>
                </a:solidFill>
                <a:effectLst/>
                <a:latin typeface="zeitung"/>
              </a:rPr>
            </a:br>
            <a:r>
              <a:rPr lang="en-IN" b="1" i="0" dirty="0">
                <a:solidFill>
                  <a:srgbClr val="202124"/>
                </a:solidFill>
                <a:effectLst/>
                <a:latin typeface="zeitung"/>
              </a:rPr>
              <a:t>Cardiovascular Disease</a:t>
            </a:r>
            <a:br>
              <a:rPr lang="en-IN" b="1" i="0" dirty="0">
                <a:solidFill>
                  <a:srgbClr val="202124"/>
                </a:solidFill>
                <a:effectLst/>
                <a:latin typeface="zeitung"/>
              </a:rPr>
            </a:br>
            <a:endParaRPr lang="en-IN" dirty="0"/>
          </a:p>
        </p:txBody>
      </p:sp>
      <p:pic>
        <p:nvPicPr>
          <p:cNvPr id="7" name="Picture 6" descr="A human heart and rib cage">
            <a:extLst>
              <a:ext uri="{FF2B5EF4-FFF2-40B4-BE49-F238E27FC236}">
                <a16:creationId xmlns:a16="http://schemas.microsoft.com/office/drawing/2014/main" id="{41765A31-CEB2-2239-9832-DADD458DAC1D}"/>
              </a:ext>
            </a:extLst>
          </p:cNvPr>
          <p:cNvPicPr>
            <a:picLocks noChangeAspect="1"/>
          </p:cNvPicPr>
          <p:nvPr/>
        </p:nvPicPr>
        <p:blipFill>
          <a:blip r:embed="rId2"/>
          <a:stretch>
            <a:fillRect/>
          </a:stretch>
        </p:blipFill>
        <p:spPr>
          <a:xfrm>
            <a:off x="4453630" y="3455512"/>
            <a:ext cx="3284738" cy="1925580"/>
          </a:xfrm>
          <a:prstGeom prst="rect">
            <a:avLst/>
          </a:prstGeom>
        </p:spPr>
      </p:pic>
    </p:spTree>
    <p:extLst>
      <p:ext uri="{BB962C8B-B14F-4D97-AF65-F5344CB8AC3E}">
        <p14:creationId xmlns:p14="http://schemas.microsoft.com/office/powerpoint/2010/main" val="828619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1849B19D-D033-8BBB-A5CB-4AA68E3846CF}"/>
              </a:ext>
            </a:extLst>
          </p:cNvPr>
          <p:cNvSpPr>
            <a:spLocks noGrp="1"/>
          </p:cNvSpPr>
          <p:nvPr>
            <p:ph type="title"/>
          </p:nvPr>
        </p:nvSpPr>
        <p:spPr>
          <a:xfrm>
            <a:off x="1371600" y="685800"/>
            <a:ext cx="3282695" cy="1485900"/>
          </a:xfrm>
        </p:spPr>
        <p:txBody>
          <a:bodyPr vert="horz" lIns="91440" tIns="45720" rIns="91440" bIns="45720" rtlCol="0" anchor="t">
            <a:normAutofit/>
          </a:bodyPr>
          <a:lstStyle/>
          <a:p>
            <a:r>
              <a:rPr lang="en-US" dirty="0"/>
              <a:t>WEIGHT</a:t>
            </a:r>
          </a:p>
        </p:txBody>
      </p:sp>
      <p:sp>
        <p:nvSpPr>
          <p:cNvPr id="6" name="Content Placeholder 5">
            <a:extLst>
              <a:ext uri="{FF2B5EF4-FFF2-40B4-BE49-F238E27FC236}">
                <a16:creationId xmlns:a16="http://schemas.microsoft.com/office/drawing/2014/main" id="{650225ED-9583-C14D-0005-D757C7CF047B}"/>
              </a:ext>
            </a:extLst>
          </p:cNvPr>
          <p:cNvSpPr>
            <a:spLocks noGrp="1"/>
          </p:cNvSpPr>
          <p:nvPr>
            <p:ph sz="half" idx="1"/>
          </p:nvPr>
        </p:nvSpPr>
        <p:spPr>
          <a:xfrm>
            <a:off x="1371599" y="2286000"/>
            <a:ext cx="3715305" cy="2987336"/>
          </a:xfrm>
        </p:spPr>
        <p:txBody>
          <a:bodyPr vert="horz" lIns="91440" tIns="45720" rIns="91440" bIns="45720" rtlCol="0">
            <a:normAutofit/>
          </a:bodyPr>
          <a:lstStyle/>
          <a:p>
            <a:pPr algn="just"/>
            <a:r>
              <a:rPr lang="en-US" dirty="0">
                <a:effectLst/>
                <a:latin typeface="Calibri" panose="020F0502020204030204" pitchFamily="34" charset="0"/>
                <a:cs typeface="Calibri" panose="020F0502020204030204" pitchFamily="34" charset="0"/>
              </a:rPr>
              <a:t>Weight, or more specifically, body mass index (BMI), is a measure of body fatness that can affect the risk of cardiovascular disease.</a:t>
            </a:r>
          </a:p>
          <a:p>
            <a:pPr algn="just"/>
            <a:r>
              <a:rPr lang="en-US" dirty="0">
                <a:effectLst/>
                <a:latin typeface="Calibri" panose="020F0502020204030204" pitchFamily="34" charset="0"/>
                <a:cs typeface="Calibri" panose="020F0502020204030204" pitchFamily="34" charset="0"/>
              </a:rPr>
              <a:t>Losing weight can lower the risk of cardiovascular disease and improve the quality of life.</a:t>
            </a:r>
          </a:p>
        </p:txBody>
      </p:sp>
      <p:pic>
        <p:nvPicPr>
          <p:cNvPr id="11" name="Content Placeholder 10" descr="A screenshot of a computer&#10;&#10;Description automatically generated">
            <a:extLst>
              <a:ext uri="{FF2B5EF4-FFF2-40B4-BE49-F238E27FC236}">
                <a16:creationId xmlns:a16="http://schemas.microsoft.com/office/drawing/2014/main" id="{D73B860E-4A3A-AA91-C037-1A0A5E6D6579}"/>
              </a:ext>
            </a:extLst>
          </p:cNvPr>
          <p:cNvPicPr>
            <a:picLocks noChangeAspect="1"/>
          </p:cNvPicPr>
          <p:nvPr/>
        </p:nvPicPr>
        <p:blipFill rotWithShape="1">
          <a:blip r:embed="rId2"/>
          <a:srcRect l="22531" t="38616" b="12924"/>
          <a:stretch/>
        </p:blipFill>
        <p:spPr>
          <a:xfrm>
            <a:off x="6586122" y="2286000"/>
            <a:ext cx="4404433" cy="2739779"/>
          </a:xfrm>
          <a:prstGeom prst="rect">
            <a:avLst/>
          </a:prstGeom>
        </p:spPr>
      </p:pic>
      <p:pic>
        <p:nvPicPr>
          <p:cNvPr id="4" name="Picture 3">
            <a:extLst>
              <a:ext uri="{FF2B5EF4-FFF2-40B4-BE49-F238E27FC236}">
                <a16:creationId xmlns:a16="http://schemas.microsoft.com/office/drawing/2014/main" id="{B424FEF8-3B66-233C-4B01-FA81495D37B7}"/>
              </a:ext>
            </a:extLst>
          </p:cNvPr>
          <p:cNvPicPr>
            <a:picLocks noChangeAspect="1"/>
          </p:cNvPicPr>
          <p:nvPr/>
        </p:nvPicPr>
        <p:blipFill>
          <a:blip r:embed="rId3"/>
          <a:stretch>
            <a:fillRect/>
          </a:stretch>
        </p:blipFill>
        <p:spPr>
          <a:xfrm>
            <a:off x="5406501" y="1770077"/>
            <a:ext cx="1179621" cy="4219575"/>
          </a:xfrm>
          <a:prstGeom prst="rect">
            <a:avLst/>
          </a:prstGeom>
        </p:spPr>
      </p:pic>
    </p:spTree>
    <p:extLst>
      <p:ext uri="{BB962C8B-B14F-4D97-AF65-F5344CB8AC3E}">
        <p14:creationId xmlns:p14="http://schemas.microsoft.com/office/powerpoint/2010/main" val="172100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E006-3FA9-139E-9D19-3C4649512600}"/>
              </a:ext>
            </a:extLst>
          </p:cNvPr>
          <p:cNvSpPr>
            <a:spLocks noGrp="1"/>
          </p:cNvSpPr>
          <p:nvPr>
            <p:ph type="title"/>
          </p:nvPr>
        </p:nvSpPr>
        <p:spPr>
          <a:xfrm>
            <a:off x="1371600" y="685800"/>
            <a:ext cx="3282695" cy="1485900"/>
          </a:xfrm>
        </p:spPr>
        <p:txBody>
          <a:bodyPr>
            <a:normAutofit/>
          </a:bodyPr>
          <a:lstStyle/>
          <a:p>
            <a:r>
              <a:rPr lang="en-CA" sz="3400">
                <a:effectLst/>
                <a:ea typeface="Times New Roman" panose="02020603050405020304" pitchFamily="18" charset="0"/>
              </a:rPr>
              <a:t>Systolic blood pressure(</a:t>
            </a:r>
            <a:r>
              <a:rPr lang="en-CA" sz="3400" err="1">
                <a:effectLst/>
                <a:ea typeface="Times New Roman" panose="02020603050405020304" pitchFamily="18" charset="0"/>
              </a:rPr>
              <a:t>ap_hi</a:t>
            </a:r>
            <a:r>
              <a:rPr lang="en-CA" sz="3400">
                <a:effectLst/>
                <a:ea typeface="Times New Roman" panose="02020603050405020304" pitchFamily="18" charset="0"/>
              </a:rPr>
              <a:t>)</a:t>
            </a:r>
            <a:endParaRPr lang="en-CA" sz="3400"/>
          </a:p>
        </p:txBody>
      </p:sp>
      <p:sp>
        <p:nvSpPr>
          <p:cNvPr id="3" name="Content Placeholder 2">
            <a:extLst>
              <a:ext uri="{FF2B5EF4-FFF2-40B4-BE49-F238E27FC236}">
                <a16:creationId xmlns:a16="http://schemas.microsoft.com/office/drawing/2014/main" id="{A45611DC-1788-A8C6-E811-290FE3D4948B}"/>
              </a:ext>
            </a:extLst>
          </p:cNvPr>
          <p:cNvSpPr>
            <a:spLocks noGrp="1"/>
          </p:cNvSpPr>
          <p:nvPr>
            <p:ph idx="1"/>
          </p:nvPr>
        </p:nvSpPr>
        <p:spPr>
          <a:xfrm>
            <a:off x="1242874" y="2050742"/>
            <a:ext cx="3411420" cy="3816658"/>
          </a:xfrm>
        </p:spPr>
        <p:txBody>
          <a:bodyPr>
            <a:normAutofit fontScale="92500" lnSpcReduction="10000"/>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Systolic blood pressure is the pressure of blood against the artery walls when the heart contracts. </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Systolic blood pressure is a major risk factor for cardiovascular disease, as high systolic blood pressure, or hypertension, can damage the arteries, the heart, and other organs, and increase the risk of heart attack, stroke, heart failure, and kidney disease. </a:t>
            </a:r>
            <a:endParaRPr lang="en-IN" dirty="0">
              <a:latin typeface="Calibri" panose="020F0502020204030204" pitchFamily="34" charset="0"/>
              <a:cs typeface="Calibri" panose="020F0502020204030204" pitchFamily="34" charset="0"/>
            </a:endParaRPr>
          </a:p>
        </p:txBody>
      </p:sp>
      <p:pic>
        <p:nvPicPr>
          <p:cNvPr id="5" name="Picture 4" descr="A screenshot of a computer">
            <a:extLst>
              <a:ext uri="{FF2B5EF4-FFF2-40B4-BE49-F238E27FC236}">
                <a16:creationId xmlns:a16="http://schemas.microsoft.com/office/drawing/2014/main" id="{767D044A-B07C-412D-FC80-7810A0657E9A}"/>
              </a:ext>
            </a:extLst>
          </p:cNvPr>
          <p:cNvPicPr>
            <a:picLocks noChangeAspect="1"/>
          </p:cNvPicPr>
          <p:nvPr/>
        </p:nvPicPr>
        <p:blipFill rotWithShape="1">
          <a:blip r:embed="rId2"/>
          <a:srcRect l="2349" t="6254" b="3948"/>
          <a:stretch/>
        </p:blipFill>
        <p:spPr>
          <a:xfrm>
            <a:off x="5184559" y="1189608"/>
            <a:ext cx="6363973" cy="3950563"/>
          </a:xfrm>
          <a:prstGeom prst="rect">
            <a:avLst/>
          </a:prstGeom>
        </p:spPr>
      </p:pic>
    </p:spTree>
    <p:extLst>
      <p:ext uri="{BB962C8B-B14F-4D97-AF65-F5344CB8AC3E}">
        <p14:creationId xmlns:p14="http://schemas.microsoft.com/office/powerpoint/2010/main" val="665635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pie chart">
            <a:extLst>
              <a:ext uri="{FF2B5EF4-FFF2-40B4-BE49-F238E27FC236}">
                <a16:creationId xmlns:a16="http://schemas.microsoft.com/office/drawing/2014/main" id="{50AD18C4-0CD9-22B8-57AD-3AD642F5067A}"/>
              </a:ext>
            </a:extLst>
          </p:cNvPr>
          <p:cNvPicPr>
            <a:picLocks noGrp="1" noChangeAspect="1"/>
          </p:cNvPicPr>
          <p:nvPr>
            <p:ph idx="1"/>
          </p:nvPr>
        </p:nvPicPr>
        <p:blipFill rotWithShape="1">
          <a:blip r:embed="rId2"/>
          <a:srcRect l="4971" r="4760"/>
          <a:stretch/>
        </p:blipFill>
        <p:spPr>
          <a:xfrm>
            <a:off x="2547890" y="638355"/>
            <a:ext cx="7732451" cy="5495026"/>
          </a:xfrm>
        </p:spPr>
      </p:pic>
    </p:spTree>
    <p:extLst>
      <p:ext uri="{BB962C8B-B14F-4D97-AF65-F5344CB8AC3E}">
        <p14:creationId xmlns:p14="http://schemas.microsoft.com/office/powerpoint/2010/main" val="204048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722E-A63B-E293-5EE4-5A534852B5FA}"/>
              </a:ext>
            </a:extLst>
          </p:cNvPr>
          <p:cNvSpPr>
            <a:spLocks noGrp="1"/>
          </p:cNvSpPr>
          <p:nvPr>
            <p:ph type="title"/>
          </p:nvPr>
        </p:nvSpPr>
        <p:spPr/>
        <p:txBody>
          <a:bodyPr>
            <a:normAutofit/>
          </a:bodyPr>
          <a:lstStyle/>
          <a:p>
            <a:r>
              <a:rPr lang="en-CA" dirty="0">
                <a:effectLst/>
                <a:ea typeface="Times New Roman" panose="02020603050405020304" pitchFamily="18" charset="0"/>
              </a:rPr>
              <a:t>Systolic blood pressure(</a:t>
            </a:r>
            <a:r>
              <a:rPr lang="en-CA" dirty="0" err="1">
                <a:effectLst/>
                <a:ea typeface="Times New Roman" panose="02020603050405020304" pitchFamily="18" charset="0"/>
              </a:rPr>
              <a:t>ap_</a:t>
            </a:r>
            <a:r>
              <a:rPr lang="en-CA" dirty="0" err="1">
                <a:ea typeface="Times New Roman" panose="02020603050405020304" pitchFamily="18" charset="0"/>
              </a:rPr>
              <a:t>lo</a:t>
            </a:r>
            <a:r>
              <a:rPr lang="en-CA" dirty="0">
                <a:effectLst/>
                <a:ea typeface="Times New Roman" panose="02020603050405020304" pitchFamily="18" charset="0"/>
              </a:rPr>
              <a:t>)</a:t>
            </a:r>
            <a:endParaRPr lang="en-IN" dirty="0"/>
          </a:p>
        </p:txBody>
      </p:sp>
      <p:sp>
        <p:nvSpPr>
          <p:cNvPr id="3" name="Content Placeholder 2">
            <a:extLst>
              <a:ext uri="{FF2B5EF4-FFF2-40B4-BE49-F238E27FC236}">
                <a16:creationId xmlns:a16="http://schemas.microsoft.com/office/drawing/2014/main" id="{4B468FBD-DE83-C62A-3014-B330DD87FD58}"/>
              </a:ext>
            </a:extLst>
          </p:cNvPr>
          <p:cNvSpPr>
            <a:spLocks noGrp="1"/>
          </p:cNvSpPr>
          <p:nvPr>
            <p:ph idx="1"/>
          </p:nvPr>
        </p:nvSpPr>
        <p:spPr>
          <a:xfrm>
            <a:off x="1371600" y="1944210"/>
            <a:ext cx="4645742" cy="3923190"/>
          </a:xfrm>
        </p:spPr>
        <p:txBody>
          <a:bodyPr>
            <a:no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Diastolic blood pressure is the pressure of blood against the artery walls when the heart relaxes. It is the lower of the two numbers in a blood pressure reading, and is usually written second, such as 120/80 mmHg.</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Diastolic blood pressure is also a risk factor for cardiovascular disease, but less than systolic blood pressure. High diastolic blood pressure, or hypertension, can also damage the arteries, the heart, and other organs, and increase the risk of cardiovascular events.</a:t>
            </a:r>
            <a:endParaRPr lang="en-IN"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EFA717E-6162-DA60-0105-B9E7F4D888E1}"/>
              </a:ext>
            </a:extLst>
          </p:cNvPr>
          <p:cNvPicPr>
            <a:picLocks noChangeAspect="1"/>
          </p:cNvPicPr>
          <p:nvPr/>
        </p:nvPicPr>
        <p:blipFill>
          <a:blip r:embed="rId2"/>
          <a:stretch>
            <a:fillRect/>
          </a:stretch>
        </p:blipFill>
        <p:spPr>
          <a:xfrm>
            <a:off x="6769191" y="2171700"/>
            <a:ext cx="4572638" cy="2764094"/>
          </a:xfrm>
          <a:prstGeom prst="rect">
            <a:avLst/>
          </a:prstGeom>
        </p:spPr>
      </p:pic>
    </p:spTree>
    <p:extLst>
      <p:ext uri="{BB962C8B-B14F-4D97-AF65-F5344CB8AC3E}">
        <p14:creationId xmlns:p14="http://schemas.microsoft.com/office/powerpoint/2010/main" val="57006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95C-F1AA-C5D0-EF7E-1612B81DC3B3}"/>
              </a:ext>
            </a:extLst>
          </p:cNvPr>
          <p:cNvSpPr>
            <a:spLocks noGrp="1"/>
          </p:cNvSpPr>
          <p:nvPr>
            <p:ph type="title"/>
          </p:nvPr>
        </p:nvSpPr>
        <p:spPr/>
        <p:txBody>
          <a:bodyPr/>
          <a:lstStyle/>
          <a:p>
            <a:r>
              <a:rPr lang="en-CA" dirty="0">
                <a:effectLst/>
                <a:ea typeface="Times New Roman" panose="02020603050405020304" pitchFamily="18" charset="0"/>
              </a:rPr>
              <a:t>Systolic blood pressure(</a:t>
            </a:r>
            <a:r>
              <a:rPr lang="en-CA" dirty="0" err="1">
                <a:effectLst/>
                <a:ea typeface="Times New Roman" panose="02020603050405020304" pitchFamily="18" charset="0"/>
              </a:rPr>
              <a:t>ap_</a:t>
            </a:r>
            <a:r>
              <a:rPr lang="en-CA" dirty="0" err="1">
                <a:ea typeface="Times New Roman" panose="02020603050405020304" pitchFamily="18" charset="0"/>
              </a:rPr>
              <a:t>lo</a:t>
            </a:r>
            <a:r>
              <a:rPr lang="en-CA" dirty="0">
                <a:effectLst/>
                <a:ea typeface="Times New Roman" panose="02020603050405020304" pitchFamily="18" charset="0"/>
              </a:rPr>
              <a:t>)</a:t>
            </a:r>
            <a:endParaRPr lang="en-IN" dirty="0"/>
          </a:p>
        </p:txBody>
      </p:sp>
      <p:pic>
        <p:nvPicPr>
          <p:cNvPr id="5" name="Content Placeholder 4">
            <a:extLst>
              <a:ext uri="{FF2B5EF4-FFF2-40B4-BE49-F238E27FC236}">
                <a16:creationId xmlns:a16="http://schemas.microsoft.com/office/drawing/2014/main" id="{A14C6F29-218E-91FD-2325-97E1C9544073}"/>
              </a:ext>
            </a:extLst>
          </p:cNvPr>
          <p:cNvPicPr>
            <a:picLocks noGrp="1" noChangeAspect="1"/>
          </p:cNvPicPr>
          <p:nvPr>
            <p:ph idx="1"/>
          </p:nvPr>
        </p:nvPicPr>
        <p:blipFill rotWithShape="1">
          <a:blip r:embed="rId2"/>
          <a:srcRect l="38783" t="25994" r="36587" b="9194"/>
          <a:stretch/>
        </p:blipFill>
        <p:spPr>
          <a:xfrm>
            <a:off x="5406500" y="1884517"/>
            <a:ext cx="2929632" cy="3335553"/>
          </a:xfrm>
        </p:spPr>
      </p:pic>
      <p:pic>
        <p:nvPicPr>
          <p:cNvPr id="4" name="Picture 3">
            <a:extLst>
              <a:ext uri="{FF2B5EF4-FFF2-40B4-BE49-F238E27FC236}">
                <a16:creationId xmlns:a16="http://schemas.microsoft.com/office/drawing/2014/main" id="{1E81AF06-4413-D371-E710-FA09A836F5AA}"/>
              </a:ext>
            </a:extLst>
          </p:cNvPr>
          <p:cNvPicPr>
            <a:picLocks noChangeAspect="1"/>
          </p:cNvPicPr>
          <p:nvPr/>
        </p:nvPicPr>
        <p:blipFill>
          <a:blip r:embed="rId3"/>
          <a:stretch>
            <a:fillRect/>
          </a:stretch>
        </p:blipFill>
        <p:spPr>
          <a:xfrm>
            <a:off x="4065973" y="1884517"/>
            <a:ext cx="1340527" cy="3335553"/>
          </a:xfrm>
          <a:prstGeom prst="rect">
            <a:avLst/>
          </a:prstGeom>
        </p:spPr>
      </p:pic>
    </p:spTree>
    <p:extLst>
      <p:ext uri="{BB962C8B-B14F-4D97-AF65-F5344CB8AC3E}">
        <p14:creationId xmlns:p14="http://schemas.microsoft.com/office/powerpoint/2010/main" val="101546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C3E4B-B0A5-BEDD-2DC8-C74652550C7F}"/>
              </a:ext>
            </a:extLst>
          </p:cNvPr>
          <p:cNvSpPr>
            <a:spLocks noGrp="1"/>
          </p:cNvSpPr>
          <p:nvPr>
            <p:ph type="title"/>
          </p:nvPr>
        </p:nvSpPr>
        <p:spPr>
          <a:xfrm>
            <a:off x="1371600" y="432707"/>
            <a:ext cx="9601200" cy="1485900"/>
          </a:xfrm>
        </p:spPr>
        <p:txBody>
          <a:bodyPr/>
          <a:lstStyle/>
          <a:p>
            <a:r>
              <a:rPr lang="en-GB" dirty="0"/>
              <a:t>CHOLESTEROL</a:t>
            </a:r>
            <a:endParaRPr lang="en-IN" dirty="0"/>
          </a:p>
        </p:txBody>
      </p:sp>
      <p:sp>
        <p:nvSpPr>
          <p:cNvPr id="4" name="Content Placeholder 3">
            <a:extLst>
              <a:ext uri="{FF2B5EF4-FFF2-40B4-BE49-F238E27FC236}">
                <a16:creationId xmlns:a16="http://schemas.microsoft.com/office/drawing/2014/main" id="{DD4E63C9-5E5E-AD4A-E0A0-BAE6163B5A16}"/>
              </a:ext>
            </a:extLst>
          </p:cNvPr>
          <p:cNvSpPr>
            <a:spLocks noGrp="1"/>
          </p:cNvSpPr>
          <p:nvPr>
            <p:ph sz="half" idx="1"/>
          </p:nvPr>
        </p:nvSpPr>
        <p:spPr>
          <a:xfrm>
            <a:off x="1371600" y="2008415"/>
            <a:ext cx="4447786" cy="3581401"/>
          </a:xfrm>
        </p:spPr>
        <p:txBody>
          <a:bodyPr>
            <a:norm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Cholesterol is a type of fat that circulates in the blood and is essential for many bodily functions. </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However, too much of the bad cholesterol (LDL) or too little of the good cholesterol (HDL) can increase the risk of cardiovascular disease by forming plaques in the arteries that can narrow or block the blood flow to the heart and brain. </a:t>
            </a:r>
            <a:endParaRPr lang="en-IN"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D2D7CF4B-F44E-6D5E-E3EF-810E0866888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95080" y="2008415"/>
            <a:ext cx="4412489"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907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3DF1BD-A938-A5E1-2A1C-A7A455DD84A6}"/>
              </a:ext>
            </a:extLst>
          </p:cNvPr>
          <p:cNvSpPr>
            <a:spLocks noGrp="1"/>
          </p:cNvSpPr>
          <p:nvPr>
            <p:ph type="title"/>
          </p:nvPr>
        </p:nvSpPr>
        <p:spPr/>
        <p:txBody>
          <a:bodyPr/>
          <a:lstStyle/>
          <a:p>
            <a:r>
              <a:rPr lang="en-GB" dirty="0"/>
              <a:t>CHOLESTEROL</a:t>
            </a:r>
            <a:endParaRPr lang="en-IN" dirty="0"/>
          </a:p>
        </p:txBody>
      </p:sp>
      <p:pic>
        <p:nvPicPr>
          <p:cNvPr id="22" name="Content Placeholder 21">
            <a:extLst>
              <a:ext uri="{FF2B5EF4-FFF2-40B4-BE49-F238E27FC236}">
                <a16:creationId xmlns:a16="http://schemas.microsoft.com/office/drawing/2014/main" id="{D132AD61-D173-4316-D2FE-9EF309A43F7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contrast="-34000"/>
                    </a14:imgEffect>
                  </a14:imgLayer>
                </a14:imgProps>
              </a:ext>
            </a:extLst>
          </a:blip>
          <a:srcRect r="2579" b="5634"/>
          <a:stretch/>
        </p:blipFill>
        <p:spPr>
          <a:xfrm>
            <a:off x="1099502" y="1597698"/>
            <a:ext cx="5309252" cy="3379623"/>
          </a:xfrm>
        </p:spPr>
      </p:pic>
      <p:pic>
        <p:nvPicPr>
          <p:cNvPr id="24" name="Picture 23">
            <a:extLst>
              <a:ext uri="{FF2B5EF4-FFF2-40B4-BE49-F238E27FC236}">
                <a16:creationId xmlns:a16="http://schemas.microsoft.com/office/drawing/2014/main" id="{8A3461D3-E8D0-AD89-0A64-44B37EC4BBD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Effect>
                      <a14:brightnessContrast contrast="40000"/>
                    </a14:imgEffect>
                  </a14:imgLayer>
                </a14:imgProps>
              </a:ext>
            </a:extLst>
          </a:blip>
          <a:srcRect l="5065" r="11770" b="5400"/>
          <a:stretch/>
        </p:blipFill>
        <p:spPr>
          <a:xfrm>
            <a:off x="6680852" y="1993084"/>
            <a:ext cx="4659296" cy="3599848"/>
          </a:xfrm>
          <a:prstGeom prst="rect">
            <a:avLst/>
          </a:prstGeom>
        </p:spPr>
      </p:pic>
    </p:spTree>
    <p:extLst>
      <p:ext uri="{BB962C8B-B14F-4D97-AF65-F5344CB8AC3E}">
        <p14:creationId xmlns:p14="http://schemas.microsoft.com/office/powerpoint/2010/main" val="3469105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3141E7-4E4A-5BE6-C20D-EC2A814A4736}"/>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63000"/>
                    </a14:imgEffect>
                    <a14:imgEffect>
                      <a14:brightnessContrast contrast="89000"/>
                    </a14:imgEffect>
                  </a14:imgLayer>
                </a14:imgProps>
              </a:ext>
            </a:extLst>
          </a:blip>
          <a:stretch>
            <a:fillRect/>
          </a:stretch>
        </p:blipFill>
        <p:spPr>
          <a:xfrm>
            <a:off x="2369574" y="1455939"/>
            <a:ext cx="7600336" cy="4358935"/>
          </a:xfrm>
        </p:spPr>
      </p:pic>
    </p:spTree>
    <p:extLst>
      <p:ext uri="{BB962C8B-B14F-4D97-AF65-F5344CB8AC3E}">
        <p14:creationId xmlns:p14="http://schemas.microsoft.com/office/powerpoint/2010/main" val="3129838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B4A7-A8ED-0E30-2AF9-81FC36278672}"/>
              </a:ext>
            </a:extLst>
          </p:cNvPr>
          <p:cNvSpPr>
            <a:spLocks noGrp="1"/>
          </p:cNvSpPr>
          <p:nvPr>
            <p:ph type="title"/>
          </p:nvPr>
        </p:nvSpPr>
        <p:spPr/>
        <p:txBody>
          <a:bodyPr/>
          <a:lstStyle/>
          <a:p>
            <a:r>
              <a:rPr lang="en-GB" dirty="0"/>
              <a:t>GLUCOSE</a:t>
            </a:r>
            <a:endParaRPr lang="en-IN" dirty="0"/>
          </a:p>
        </p:txBody>
      </p:sp>
      <p:sp>
        <p:nvSpPr>
          <p:cNvPr id="3" name="Content Placeholder 2">
            <a:extLst>
              <a:ext uri="{FF2B5EF4-FFF2-40B4-BE49-F238E27FC236}">
                <a16:creationId xmlns:a16="http://schemas.microsoft.com/office/drawing/2014/main" id="{C97CF699-C5DA-7DFE-E424-F76E24B30124}"/>
              </a:ext>
            </a:extLst>
          </p:cNvPr>
          <p:cNvSpPr>
            <a:spLocks noGrp="1"/>
          </p:cNvSpPr>
          <p:nvPr>
            <p:ph idx="1"/>
          </p:nvPr>
        </p:nvSpPr>
        <p:spPr>
          <a:xfrm>
            <a:off x="1371600" y="1917290"/>
            <a:ext cx="8726129" cy="3950110"/>
          </a:xfrm>
        </p:spPr>
        <p:txBody>
          <a:bodyPr>
            <a:normAutofit/>
          </a:bodyPr>
          <a:lstStyle/>
          <a:p>
            <a:pPr>
              <a:lnSpc>
                <a:spcPct val="100000"/>
              </a:lnSpc>
            </a:pPr>
            <a:r>
              <a:rPr lang="en-CA" dirty="0">
                <a:effectLst/>
                <a:latin typeface="Calibri" panose="020F0502020204030204" pitchFamily="34" charset="0"/>
                <a:ea typeface="Times New Roman" panose="02020603050405020304" pitchFamily="18" charset="0"/>
                <a:cs typeface="Calibri" panose="020F0502020204030204" pitchFamily="34" charset="0"/>
              </a:rPr>
              <a:t>Glucose is a type of sugar that is the main source of energy for the cells. Glucose levels in the blood are regulated by the hormone insulin, which is produced by the pancreas.</a:t>
            </a:r>
          </a:p>
          <a:p>
            <a:pPr>
              <a:lnSpc>
                <a:spcPct val="100000"/>
              </a:lnSpc>
            </a:pPr>
            <a:r>
              <a:rPr lang="en-CA" dirty="0">
                <a:effectLst/>
                <a:latin typeface="Calibri" panose="020F0502020204030204" pitchFamily="34" charset="0"/>
                <a:ea typeface="Times New Roman" panose="02020603050405020304" pitchFamily="18" charset="0"/>
                <a:cs typeface="Calibri" panose="020F0502020204030204" pitchFamily="34" charset="0"/>
              </a:rPr>
              <a:t>High glucose levels, or hyperglycemia, can occur when the body does not produce enough insulin or does not use it properly, as in diabetes.  </a:t>
            </a:r>
          </a:p>
          <a:p>
            <a:pPr>
              <a:lnSpc>
                <a:spcPct val="100000"/>
              </a:lnSpc>
            </a:pPr>
            <a:r>
              <a:rPr lang="en-CA" dirty="0">
                <a:effectLst/>
                <a:latin typeface="Calibri" panose="020F0502020204030204" pitchFamily="34" charset="0"/>
                <a:ea typeface="Times New Roman" panose="02020603050405020304" pitchFamily="18" charset="0"/>
                <a:cs typeface="Calibri" panose="020F0502020204030204" pitchFamily="34" charset="0"/>
              </a:rPr>
              <a:t>High glucose levels can damage the blood vessels and nerves, and increase the risk of cardiovascular disease, especially in people with diabetes.</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7969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ACA3-6243-8E74-3355-F06CA7AB0521}"/>
              </a:ext>
            </a:extLst>
          </p:cNvPr>
          <p:cNvSpPr>
            <a:spLocks noGrp="1"/>
          </p:cNvSpPr>
          <p:nvPr>
            <p:ph type="title"/>
          </p:nvPr>
        </p:nvSpPr>
        <p:spPr>
          <a:xfrm>
            <a:off x="1371600" y="685800"/>
            <a:ext cx="9601200" cy="1485900"/>
          </a:xfrm>
        </p:spPr>
        <p:txBody>
          <a:bodyPr/>
          <a:lstStyle/>
          <a:p>
            <a:r>
              <a:rPr lang="en-GB" dirty="0"/>
              <a:t>SMOKE </a:t>
            </a:r>
            <a:endParaRPr lang="en-IN" dirty="0"/>
          </a:p>
        </p:txBody>
      </p:sp>
      <p:sp>
        <p:nvSpPr>
          <p:cNvPr id="12" name="Content Placeholder 11">
            <a:extLst>
              <a:ext uri="{FF2B5EF4-FFF2-40B4-BE49-F238E27FC236}">
                <a16:creationId xmlns:a16="http://schemas.microsoft.com/office/drawing/2014/main" id="{8EB5691A-F160-5E92-A46D-8102ACDB86D3}"/>
              </a:ext>
            </a:extLst>
          </p:cNvPr>
          <p:cNvSpPr>
            <a:spLocks noGrp="1"/>
          </p:cNvSpPr>
          <p:nvPr>
            <p:ph idx="1"/>
          </p:nvPr>
        </p:nvSpPr>
        <p:spPr>
          <a:xfrm>
            <a:off x="1371600" y="1651518"/>
            <a:ext cx="9601200" cy="4215882"/>
          </a:xfrm>
        </p:spPr>
        <p:txBody>
          <a:bodyPr/>
          <a:lstStyle/>
          <a:p>
            <a:pPr algn="just"/>
            <a:r>
              <a:rPr lang="en-CA" sz="1800" dirty="0">
                <a:effectLst/>
                <a:latin typeface="Times New Roman" panose="02020603050405020304" pitchFamily="18" charset="0"/>
                <a:ea typeface="Times New Roman" panose="02020603050405020304" pitchFamily="18" charset="0"/>
              </a:rPr>
              <a:t> </a:t>
            </a:r>
            <a:r>
              <a:rPr lang="en-CA" dirty="0">
                <a:effectLst/>
                <a:latin typeface="Calibri" panose="020F0502020204030204" pitchFamily="34" charset="0"/>
                <a:ea typeface="Times New Roman" panose="02020603050405020304" pitchFamily="18" charset="0"/>
                <a:cs typeface="Calibri" panose="020F0502020204030204" pitchFamily="34" charset="0"/>
              </a:rPr>
              <a:t>Smoking is one of the most important modifiable risk factors for cardiovascular disease, as smoking damages the lining of the arteries, increases blood pressure and heart rate, reduces oxygen supply to the heart, and increases the risk of blood clots.</a:t>
            </a:r>
            <a:endParaRPr lang="en-IN" dirty="0">
              <a:latin typeface="Calibri" panose="020F0502020204030204" pitchFamily="34" charset="0"/>
              <a:cs typeface="Calibri" panose="020F0502020204030204" pitchFamily="34" charset="0"/>
            </a:endParaRPr>
          </a:p>
        </p:txBody>
      </p:sp>
      <p:pic>
        <p:nvPicPr>
          <p:cNvPr id="13" name="Content Placeholder 4">
            <a:extLst>
              <a:ext uri="{FF2B5EF4-FFF2-40B4-BE49-F238E27FC236}">
                <a16:creationId xmlns:a16="http://schemas.microsoft.com/office/drawing/2014/main" id="{5FB299D2-6BD9-67EF-A908-0CB7DD3CF2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6742" y="2995127"/>
            <a:ext cx="4617737" cy="3177073"/>
          </a:xfrm>
          <a:prstGeom prst="rect">
            <a:avLst/>
          </a:prstGeom>
        </p:spPr>
      </p:pic>
      <p:pic>
        <p:nvPicPr>
          <p:cNvPr id="15" name="Picture 14">
            <a:extLst>
              <a:ext uri="{FF2B5EF4-FFF2-40B4-BE49-F238E27FC236}">
                <a16:creationId xmlns:a16="http://schemas.microsoft.com/office/drawing/2014/main" id="{F9DE74B1-0672-BB1D-0E3F-2A91FF72A22B}"/>
              </a:ext>
            </a:extLst>
          </p:cNvPr>
          <p:cNvPicPr>
            <a:picLocks noChangeAspect="1"/>
          </p:cNvPicPr>
          <p:nvPr/>
        </p:nvPicPr>
        <p:blipFill rotWithShape="1">
          <a:blip r:embed="rId4"/>
          <a:srcRect l="4853" t="39853" r="16723" b="17953"/>
          <a:stretch/>
        </p:blipFill>
        <p:spPr>
          <a:xfrm>
            <a:off x="1908699" y="3089194"/>
            <a:ext cx="3968318" cy="2707923"/>
          </a:xfrm>
          <a:prstGeom prst="rect">
            <a:avLst/>
          </a:prstGeom>
        </p:spPr>
      </p:pic>
    </p:spTree>
    <p:extLst>
      <p:ext uri="{BB962C8B-B14F-4D97-AF65-F5344CB8AC3E}">
        <p14:creationId xmlns:p14="http://schemas.microsoft.com/office/powerpoint/2010/main" val="288581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A48FC-75B1-5F88-8427-C70D0031413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550CD59-8088-37D1-DB29-CCA365BBE47C}"/>
              </a:ext>
            </a:extLst>
          </p:cNvPr>
          <p:cNvSpPr txBox="1"/>
          <p:nvPr/>
        </p:nvSpPr>
        <p:spPr>
          <a:xfrm>
            <a:off x="7421732" y="2175393"/>
            <a:ext cx="3417904" cy="2862322"/>
          </a:xfrm>
          <a:prstGeom prst="rect">
            <a:avLst/>
          </a:prstGeom>
          <a:solidFill>
            <a:schemeClr val="bg2">
              <a:lumMod val="90000"/>
            </a:schemeClr>
          </a:solidFill>
        </p:spPr>
        <p:txBody>
          <a:bodyPr wrap="square" rtlCol="0">
            <a:spAutoFit/>
          </a:bodyPr>
          <a:lstStyle/>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Aman Nain</a:t>
            </a:r>
          </a:p>
          <a:p>
            <a:pPr marL="285750" indent="-285750" algn="just">
              <a:buFont typeface="Arial" panose="020B0604020202020204" pitchFamily="34" charset="0"/>
              <a:buChar char="•"/>
            </a:pPr>
            <a:r>
              <a:rPr lang="en-GB" sz="2000" dirty="0" err="1">
                <a:latin typeface="Times New Roman" panose="02020603050405020304" pitchFamily="18" charset="0"/>
                <a:cs typeface="Times New Roman" panose="02020603050405020304" pitchFamily="18" charset="0"/>
              </a:rPr>
              <a:t>Bikky</a:t>
            </a:r>
            <a:r>
              <a:rPr lang="en-GB" sz="2000" dirty="0">
                <a:latin typeface="Times New Roman" panose="02020603050405020304" pitchFamily="18" charset="0"/>
                <a:cs typeface="Times New Roman" panose="02020603050405020304" pitchFamily="18" charset="0"/>
              </a:rPr>
              <a:t> Singh</a:t>
            </a:r>
          </a:p>
          <a:p>
            <a:pPr marL="285750" indent="-285750" algn="just">
              <a:buFont typeface="Arial" panose="020B0604020202020204" pitchFamily="34" charset="0"/>
              <a:buChar char="•"/>
            </a:pPr>
            <a:r>
              <a:rPr lang="en-GB" sz="2000" dirty="0" err="1">
                <a:latin typeface="Times New Roman" panose="02020603050405020304" pitchFamily="18" charset="0"/>
                <a:cs typeface="Times New Roman" panose="02020603050405020304" pitchFamily="18" charset="0"/>
              </a:rPr>
              <a:t>Jankiba</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Viralsinh</a:t>
            </a:r>
            <a:r>
              <a:rPr lang="en-GB" sz="2000" dirty="0">
                <a:latin typeface="Times New Roman" panose="02020603050405020304" pitchFamily="18" charset="0"/>
                <a:cs typeface="Times New Roman" panose="02020603050405020304" pitchFamily="18" charset="0"/>
              </a:rPr>
              <a:t> </a:t>
            </a:r>
            <a:r>
              <a:rPr lang="en-GB" sz="2000" dirty="0" err="1">
                <a:latin typeface="Times New Roman" panose="02020603050405020304" pitchFamily="18" charset="0"/>
                <a:cs typeface="Times New Roman" panose="02020603050405020304" pitchFamily="18" charset="0"/>
              </a:rPr>
              <a:t>Zala</a:t>
            </a:r>
            <a:endParaRPr lang="en-GB"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Prakash </a:t>
            </a:r>
            <a:r>
              <a:rPr lang="en-GB" sz="2000" dirty="0" err="1">
                <a:latin typeface="Times New Roman" panose="02020603050405020304" pitchFamily="18" charset="0"/>
                <a:cs typeface="Times New Roman" panose="02020603050405020304" pitchFamily="18" charset="0"/>
              </a:rPr>
              <a:t>Phakami</a:t>
            </a:r>
            <a:r>
              <a:rPr lang="en-GB" sz="2000" dirty="0">
                <a:latin typeface="Times New Roman" panose="02020603050405020304" pitchFamily="18" charset="0"/>
                <a:cs typeface="Times New Roman" panose="02020603050405020304" pitchFamily="18" charset="0"/>
              </a:rPr>
              <a:t>  Pun</a:t>
            </a: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Swetha </a:t>
            </a:r>
            <a:r>
              <a:rPr lang="en-GB" sz="2000" dirty="0" err="1">
                <a:latin typeface="Times New Roman" panose="02020603050405020304" pitchFamily="18" charset="0"/>
                <a:cs typeface="Times New Roman" panose="02020603050405020304" pitchFamily="18" charset="0"/>
              </a:rPr>
              <a:t>Tanikonda</a:t>
            </a:r>
            <a:endParaRPr lang="en-GB"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Rutul </a:t>
            </a:r>
            <a:r>
              <a:rPr lang="en-GB" sz="2000" dirty="0" err="1">
                <a:latin typeface="Times New Roman" panose="02020603050405020304" pitchFamily="18" charset="0"/>
                <a:cs typeface="Times New Roman" panose="02020603050405020304" pitchFamily="18" charset="0"/>
              </a:rPr>
              <a:t>Mayankbhai</a:t>
            </a:r>
            <a:r>
              <a:rPr lang="en-GB" sz="2000" dirty="0">
                <a:latin typeface="Times New Roman" panose="02020603050405020304" pitchFamily="18" charset="0"/>
                <a:cs typeface="Times New Roman" panose="02020603050405020304" pitchFamily="18" charset="0"/>
              </a:rPr>
              <a:t> Prajapati</a:t>
            </a: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Gaurav Singh</a:t>
            </a: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Tirth Patel</a:t>
            </a:r>
          </a:p>
          <a:p>
            <a:pPr marL="285750" indent="-285750" algn="just">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Yetunde </a:t>
            </a:r>
            <a:r>
              <a:rPr lang="en-GB" sz="2000" dirty="0" err="1">
                <a:latin typeface="Times New Roman" panose="02020603050405020304" pitchFamily="18" charset="0"/>
                <a:cs typeface="Times New Roman" panose="02020603050405020304" pitchFamily="18" charset="0"/>
              </a:rPr>
              <a:t>Idiat</a:t>
            </a:r>
            <a:r>
              <a:rPr lang="en-GB" sz="2000" dirty="0">
                <a:latin typeface="Times New Roman" panose="02020603050405020304" pitchFamily="18" charset="0"/>
                <a:cs typeface="Times New Roman" panose="02020603050405020304" pitchFamily="18" charset="0"/>
              </a:rPr>
              <a:t> Shittu</a:t>
            </a:r>
          </a:p>
        </p:txBody>
      </p:sp>
      <p:sp>
        <p:nvSpPr>
          <p:cNvPr id="6" name="TextBox 5">
            <a:extLst>
              <a:ext uri="{FF2B5EF4-FFF2-40B4-BE49-F238E27FC236}">
                <a16:creationId xmlns:a16="http://schemas.microsoft.com/office/drawing/2014/main" id="{FE418806-1C74-1DE0-6033-067A274A2FFC}"/>
              </a:ext>
            </a:extLst>
          </p:cNvPr>
          <p:cNvSpPr txBox="1"/>
          <p:nvPr/>
        </p:nvSpPr>
        <p:spPr>
          <a:xfrm>
            <a:off x="2320033" y="2707690"/>
            <a:ext cx="3775967" cy="1015663"/>
          </a:xfrm>
          <a:prstGeom prst="rect">
            <a:avLst/>
          </a:prstGeom>
          <a:noFill/>
        </p:spPr>
        <p:txBody>
          <a:bodyPr wrap="square" rtlCol="0">
            <a:spAutoFit/>
          </a:bodyPr>
          <a:lstStyle/>
          <a:p>
            <a:r>
              <a:rPr lang="en-GB" sz="6000" dirty="0">
                <a:solidFill>
                  <a:schemeClr val="bg1"/>
                </a:solidFill>
                <a:highlight>
                  <a:srgbClr val="FF0000"/>
                </a:highlight>
                <a:latin typeface="Times New Roman" panose="02020603050405020304" pitchFamily="18" charset="0"/>
                <a:cs typeface="Times New Roman" panose="02020603050405020304" pitchFamily="18" charset="0"/>
              </a:rPr>
              <a:t>GROUP C</a:t>
            </a:r>
            <a:endParaRPr lang="en-IN" sz="6000" dirty="0">
              <a:solidFill>
                <a:schemeClr val="bg1"/>
              </a:solidFill>
              <a:highlight>
                <a:srgbClr val="FF00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373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97075-F006-6994-8178-C3345F5A2120}"/>
              </a:ext>
            </a:extLst>
          </p:cNvPr>
          <p:cNvSpPr>
            <a:spLocks noGrp="1"/>
          </p:cNvSpPr>
          <p:nvPr>
            <p:ph type="title"/>
          </p:nvPr>
        </p:nvSpPr>
        <p:spPr>
          <a:xfrm>
            <a:off x="1390650" y="685800"/>
            <a:ext cx="9886950" cy="1485900"/>
          </a:xfrm>
        </p:spPr>
        <p:txBody>
          <a:bodyPr>
            <a:normAutofit/>
          </a:bodyPr>
          <a:lstStyle/>
          <a:p>
            <a:r>
              <a:rPr lang="en-CA" dirty="0"/>
              <a:t>Physical activity(Active)</a:t>
            </a:r>
          </a:p>
        </p:txBody>
      </p:sp>
      <p:sp>
        <p:nvSpPr>
          <p:cNvPr id="3" name="Content Placeholder 2">
            <a:extLst>
              <a:ext uri="{FF2B5EF4-FFF2-40B4-BE49-F238E27FC236}">
                <a16:creationId xmlns:a16="http://schemas.microsoft.com/office/drawing/2014/main" id="{B29152CE-A032-A673-063A-80A93AD97183}"/>
              </a:ext>
            </a:extLst>
          </p:cNvPr>
          <p:cNvSpPr>
            <a:spLocks noGrp="1"/>
          </p:cNvSpPr>
          <p:nvPr>
            <p:ph idx="1"/>
          </p:nvPr>
        </p:nvSpPr>
        <p:spPr>
          <a:xfrm>
            <a:off x="1390649" y="2015231"/>
            <a:ext cx="6176776" cy="3852169"/>
          </a:xfrm>
        </p:spPr>
        <p:txBody>
          <a:bodyPr>
            <a:no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Physical activity is one of the most beneficial lifestyle factors for preventing and managing cardiovascular disease, as physical activity can improve cardiovascular fitness, lower blood pressure, control blood sugar, prevent obesity, reduce stress, and enhance mood.</a:t>
            </a:r>
          </a:p>
          <a:p>
            <a:pPr algn="just"/>
            <a:r>
              <a:rPr lang="en-CA" dirty="0">
                <a:effectLst/>
                <a:latin typeface="Calibri" panose="020F0502020204030204" pitchFamily="34" charset="0"/>
                <a:ea typeface="Segoe UI" panose="020B0502040204020203" pitchFamily="34" charset="0"/>
                <a:cs typeface="Calibri" panose="020F0502020204030204" pitchFamily="34" charset="0"/>
              </a:rPr>
              <a:t>The American Heart Association recommends at least 150 minutes of moderate-intensity aerobic exercise or 75 minutes of vigorous-intensity aerobic exercise per week for adults, and at least 60 minutes of moderate-to-vigorous physical activity per day for children and adolescents.</a:t>
            </a:r>
          </a:p>
        </p:txBody>
      </p:sp>
      <p:pic>
        <p:nvPicPr>
          <p:cNvPr id="7" name="Picture 6">
            <a:extLst>
              <a:ext uri="{FF2B5EF4-FFF2-40B4-BE49-F238E27FC236}">
                <a16:creationId xmlns:a16="http://schemas.microsoft.com/office/drawing/2014/main" id="{ADCD5190-E2CB-1150-7FD9-E937F98826E3}"/>
              </a:ext>
            </a:extLst>
          </p:cNvPr>
          <p:cNvPicPr>
            <a:picLocks noChangeAspect="1"/>
          </p:cNvPicPr>
          <p:nvPr/>
        </p:nvPicPr>
        <p:blipFill>
          <a:blip r:embed="rId2"/>
          <a:stretch>
            <a:fillRect/>
          </a:stretch>
        </p:blipFill>
        <p:spPr>
          <a:xfrm>
            <a:off x="7983799" y="319177"/>
            <a:ext cx="1548390" cy="2746635"/>
          </a:xfrm>
          <a:prstGeom prst="rect">
            <a:avLst/>
          </a:prstGeom>
        </p:spPr>
      </p:pic>
      <p:pic>
        <p:nvPicPr>
          <p:cNvPr id="5" name="Picture 4">
            <a:extLst>
              <a:ext uri="{FF2B5EF4-FFF2-40B4-BE49-F238E27FC236}">
                <a16:creationId xmlns:a16="http://schemas.microsoft.com/office/drawing/2014/main" id="{206AC6AB-E91B-8AE2-512C-4388E8BE86E7}"/>
              </a:ext>
            </a:extLst>
          </p:cNvPr>
          <p:cNvPicPr>
            <a:picLocks noChangeAspect="1"/>
          </p:cNvPicPr>
          <p:nvPr/>
        </p:nvPicPr>
        <p:blipFill>
          <a:blip r:embed="rId3"/>
          <a:stretch>
            <a:fillRect/>
          </a:stretch>
        </p:blipFill>
        <p:spPr>
          <a:xfrm>
            <a:off x="7901797" y="3260785"/>
            <a:ext cx="3968150" cy="3027872"/>
          </a:xfrm>
          <a:prstGeom prst="rect">
            <a:avLst/>
          </a:prstGeom>
        </p:spPr>
      </p:pic>
    </p:spTree>
    <p:extLst>
      <p:ext uri="{BB962C8B-B14F-4D97-AF65-F5344CB8AC3E}">
        <p14:creationId xmlns:p14="http://schemas.microsoft.com/office/powerpoint/2010/main" val="2611560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6BB1B-3941-6F9A-0847-60F467534694}"/>
              </a:ext>
            </a:extLst>
          </p:cNvPr>
          <p:cNvSpPr>
            <a:spLocks noGrp="1"/>
          </p:cNvSpPr>
          <p:nvPr>
            <p:ph type="title"/>
          </p:nvPr>
        </p:nvSpPr>
        <p:spPr>
          <a:xfrm>
            <a:off x="1390650" y="685800"/>
            <a:ext cx="9886950" cy="1485900"/>
          </a:xfrm>
        </p:spPr>
        <p:txBody>
          <a:bodyPr>
            <a:normAutofit/>
          </a:bodyPr>
          <a:lstStyle/>
          <a:p>
            <a:r>
              <a:rPr lang="en-CA" dirty="0"/>
              <a:t>Alcohol</a:t>
            </a:r>
          </a:p>
        </p:txBody>
      </p:sp>
      <p:sp>
        <p:nvSpPr>
          <p:cNvPr id="3" name="Content Placeholder 2">
            <a:extLst>
              <a:ext uri="{FF2B5EF4-FFF2-40B4-BE49-F238E27FC236}">
                <a16:creationId xmlns:a16="http://schemas.microsoft.com/office/drawing/2014/main" id="{82E7C7BB-9086-7D3E-4975-E30564BAC844}"/>
              </a:ext>
            </a:extLst>
          </p:cNvPr>
          <p:cNvSpPr>
            <a:spLocks noGrp="1"/>
          </p:cNvSpPr>
          <p:nvPr>
            <p:ph idx="1"/>
          </p:nvPr>
        </p:nvSpPr>
        <p:spPr>
          <a:xfrm>
            <a:off x="1390649" y="1757779"/>
            <a:ext cx="6176776" cy="4109621"/>
          </a:xfrm>
        </p:spPr>
        <p:txBody>
          <a:bodyPr>
            <a:no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Alcohol intake can have both beneficial and harmful effects on the risk of cardiovascular disease, depending on the amount and frequency of consumption. Moderate alcohol intake, defined as up to one drink per day for women and up to two drinks per day for men, may have a protective effect on the risk of cardiovascular disease, by increasing HDL cholesterol, reducing blood clotting, and lowering stress. </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However, excessive alcohol intake, defined as more than three drinks per day for women and more than four drinks per day for men, can have a detrimental effect on the risk of cardiovascular disease, by increasing blood pressure, triglycerides, weight, and inflammation, and by causing irregular heartbeats, cardiomyopathy, and stroke.</a:t>
            </a:r>
            <a:endParaRPr lang="en-CA" dirty="0">
              <a:latin typeface="Calibri" panose="020F0502020204030204" pitchFamily="34" charset="0"/>
              <a:cs typeface="Calibri" panose="020F050202020403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783D85FF-08A0-54F4-E475-27E650E204E3}"/>
              </a:ext>
            </a:extLst>
          </p:cNvPr>
          <p:cNvPicPr>
            <a:picLocks noChangeAspect="1"/>
          </p:cNvPicPr>
          <p:nvPr/>
        </p:nvPicPr>
        <p:blipFill>
          <a:blip r:embed="rId2"/>
          <a:stretch>
            <a:fillRect/>
          </a:stretch>
        </p:blipFill>
        <p:spPr>
          <a:xfrm>
            <a:off x="8061437" y="268448"/>
            <a:ext cx="2542247" cy="3786015"/>
          </a:xfrm>
          <a:prstGeom prst="rect">
            <a:avLst/>
          </a:prstGeom>
        </p:spPr>
      </p:pic>
      <p:pic>
        <p:nvPicPr>
          <p:cNvPr id="5" name="Picture 4" descr="A bar graph with a bar and a bar chart">
            <a:extLst>
              <a:ext uri="{FF2B5EF4-FFF2-40B4-BE49-F238E27FC236}">
                <a16:creationId xmlns:a16="http://schemas.microsoft.com/office/drawing/2014/main" id="{86E6F800-3F53-29A7-63EC-13AFCABC50CD}"/>
              </a:ext>
            </a:extLst>
          </p:cNvPr>
          <p:cNvPicPr>
            <a:picLocks noChangeAspect="1"/>
          </p:cNvPicPr>
          <p:nvPr/>
        </p:nvPicPr>
        <p:blipFill>
          <a:blip r:embed="rId3"/>
          <a:stretch>
            <a:fillRect/>
          </a:stretch>
        </p:blipFill>
        <p:spPr>
          <a:xfrm>
            <a:off x="8061437" y="4215330"/>
            <a:ext cx="3448258" cy="2571364"/>
          </a:xfrm>
          <a:prstGeom prst="rect">
            <a:avLst/>
          </a:prstGeom>
        </p:spPr>
      </p:pic>
    </p:spTree>
    <p:extLst>
      <p:ext uri="{BB962C8B-B14F-4D97-AF65-F5344CB8AC3E}">
        <p14:creationId xmlns:p14="http://schemas.microsoft.com/office/powerpoint/2010/main" val="143192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9F2F-07AF-FAD1-38E6-71A216B1236D}"/>
              </a:ext>
            </a:extLst>
          </p:cNvPr>
          <p:cNvSpPr>
            <a:spLocks noGrp="1"/>
          </p:cNvSpPr>
          <p:nvPr>
            <p:ph type="title"/>
          </p:nvPr>
        </p:nvSpPr>
        <p:spPr/>
        <p:txBody>
          <a:bodyPr/>
          <a:lstStyle/>
          <a:p>
            <a:r>
              <a:rPr lang="en-GB" dirty="0"/>
              <a:t>Data Resources </a:t>
            </a:r>
            <a:endParaRPr lang="en-IN" dirty="0"/>
          </a:p>
        </p:txBody>
      </p:sp>
      <p:sp>
        <p:nvSpPr>
          <p:cNvPr id="3" name="Content Placeholder 2">
            <a:extLst>
              <a:ext uri="{FF2B5EF4-FFF2-40B4-BE49-F238E27FC236}">
                <a16:creationId xmlns:a16="http://schemas.microsoft.com/office/drawing/2014/main" id="{76A3F928-BD39-59E6-0752-E9FF423581F5}"/>
              </a:ext>
            </a:extLst>
          </p:cNvPr>
          <p:cNvSpPr>
            <a:spLocks noGrp="1"/>
          </p:cNvSpPr>
          <p:nvPr>
            <p:ph idx="1"/>
          </p:nvPr>
        </p:nvSpPr>
        <p:spPr/>
        <p:txBody>
          <a:bodyPr/>
          <a:lstStyle/>
          <a:p>
            <a:pPr algn="just"/>
            <a:r>
              <a:rPr lang="en-IN" dirty="0"/>
              <a:t>[https://www.kaggle.com/datasets/sulianova/cardiovascular-disease-dataset](https://www.kaggle.com/datasets/sulianova/cardiovascular-disease-dataset)</a:t>
            </a:r>
          </a:p>
        </p:txBody>
      </p:sp>
    </p:spTree>
    <p:extLst>
      <p:ext uri="{BB962C8B-B14F-4D97-AF65-F5344CB8AC3E}">
        <p14:creationId xmlns:p14="http://schemas.microsoft.com/office/powerpoint/2010/main" val="274021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6263-3665-C559-1FEA-B884C967B1B9}"/>
              </a:ext>
            </a:extLst>
          </p:cNvPr>
          <p:cNvSpPr>
            <a:spLocks noGrp="1"/>
          </p:cNvSpPr>
          <p:nvPr>
            <p:ph type="title"/>
          </p:nvPr>
        </p:nvSpPr>
        <p:spPr>
          <a:xfrm>
            <a:off x="3652706" y="2590101"/>
            <a:ext cx="4886587" cy="1485900"/>
          </a:xfrm>
        </p:spPr>
        <p:txBody>
          <a:bodyPr>
            <a:normAutofit/>
          </a:bodyPr>
          <a:lstStyle/>
          <a:p>
            <a:r>
              <a:rPr lang="en-CA" sz="8000" dirty="0"/>
              <a:t>Thank You</a:t>
            </a:r>
          </a:p>
        </p:txBody>
      </p:sp>
    </p:spTree>
    <p:extLst>
      <p:ext uri="{BB962C8B-B14F-4D97-AF65-F5344CB8AC3E}">
        <p14:creationId xmlns:p14="http://schemas.microsoft.com/office/powerpoint/2010/main" val="55211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72C46-9839-B294-44EC-DE640F0190F6}"/>
              </a:ext>
            </a:extLst>
          </p:cNvPr>
          <p:cNvSpPr>
            <a:spLocks noGrp="1"/>
          </p:cNvSpPr>
          <p:nvPr>
            <p:ph type="title"/>
          </p:nvPr>
        </p:nvSpPr>
        <p:spPr/>
        <p:txBody>
          <a:bodyPr/>
          <a:lstStyle/>
          <a:p>
            <a:r>
              <a:rPr lang="en-GB" dirty="0"/>
              <a:t>SCOPE OF PROJECT</a:t>
            </a:r>
            <a:endParaRPr lang="en-IN" dirty="0"/>
          </a:p>
        </p:txBody>
      </p:sp>
      <p:sp>
        <p:nvSpPr>
          <p:cNvPr id="3" name="Content Placeholder 2">
            <a:extLst>
              <a:ext uri="{FF2B5EF4-FFF2-40B4-BE49-F238E27FC236}">
                <a16:creationId xmlns:a16="http://schemas.microsoft.com/office/drawing/2014/main" id="{4F739DF8-289B-18B0-2A0D-69D5223652F6}"/>
              </a:ext>
            </a:extLst>
          </p:cNvPr>
          <p:cNvSpPr>
            <a:spLocks noGrp="1"/>
          </p:cNvSpPr>
          <p:nvPr>
            <p:ph idx="1"/>
          </p:nvPr>
        </p:nvSpPr>
        <p:spPr/>
        <p:txBody>
          <a:bodyPr>
            <a:normAutofit/>
          </a:bodyPr>
          <a:lstStyle/>
          <a:p>
            <a:pPr algn="just"/>
            <a:r>
              <a:rPr lang="en-IN" kern="180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The primary goal is to develop predictive models that can effectively identify individuals at risk of cardiovascular disease based on their health-related attributes. The dataset captures a diverse set of information, ranging from measurable physical characteristics to lifestyle choices, providing a holistic view for predictive analysis.</a:t>
            </a:r>
            <a:endParaRPr lang="en-IN"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GB" b="0" i="0" dirty="0">
                <a:solidFill>
                  <a:schemeClr val="tx1"/>
                </a:solidFill>
                <a:effectLst/>
                <a:latin typeface="Calibri" panose="020F0502020204030204" pitchFamily="34" charset="0"/>
                <a:cs typeface="Calibri" panose="020F0502020204030204" pitchFamily="34" charset="0"/>
              </a:rPr>
              <a:t>Cardiovascular diseases (CVDs) are a group of conditions that negatively impact the heart and blood vessels, making them a major cause of death and disability across the globe. These diseases, which include coronary heart disease and stroke, can be prevented or their onset delayed by addressing and mitigating the risk factors that contribute to their development. </a:t>
            </a:r>
            <a:endParaRPr lang="en-IN"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009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66A22-43B3-2833-C645-0D8C44E4A5E7}"/>
              </a:ext>
            </a:extLst>
          </p:cNvPr>
          <p:cNvSpPr>
            <a:spLocks noGrp="1"/>
          </p:cNvSpPr>
          <p:nvPr>
            <p:ph type="title"/>
          </p:nvPr>
        </p:nvSpPr>
        <p:spPr>
          <a:xfrm>
            <a:off x="1371600" y="685800"/>
            <a:ext cx="3282695" cy="1485900"/>
          </a:xfrm>
        </p:spPr>
        <p:txBody>
          <a:bodyPr>
            <a:normAutofit/>
          </a:bodyPr>
          <a:lstStyle/>
          <a:p>
            <a:r>
              <a:rPr lang="en-GB" sz="4100"/>
              <a:t>DATASET DESCRIPTION</a:t>
            </a:r>
            <a:endParaRPr lang="en-IN" sz="4100"/>
          </a:p>
        </p:txBody>
      </p:sp>
      <p:sp>
        <p:nvSpPr>
          <p:cNvPr id="3" name="Content Placeholder 2">
            <a:extLst>
              <a:ext uri="{FF2B5EF4-FFF2-40B4-BE49-F238E27FC236}">
                <a16:creationId xmlns:a16="http://schemas.microsoft.com/office/drawing/2014/main" id="{9C9DAFBB-898B-3387-05A7-EBC110E58C66}"/>
              </a:ext>
            </a:extLst>
          </p:cNvPr>
          <p:cNvSpPr>
            <a:spLocks noGrp="1"/>
          </p:cNvSpPr>
          <p:nvPr>
            <p:ph idx="1"/>
          </p:nvPr>
        </p:nvSpPr>
        <p:spPr>
          <a:xfrm>
            <a:off x="1371600" y="2286000"/>
            <a:ext cx="3282694" cy="3581400"/>
          </a:xfrm>
        </p:spPr>
        <p:txBody>
          <a:bodyPr>
            <a:normAutofit/>
          </a:bodyPr>
          <a:lstStyle/>
          <a:p>
            <a:r>
              <a:rPr lang="en-GB" dirty="0">
                <a:latin typeface="Calibri" panose="020F0502020204030204" pitchFamily="34" charset="0"/>
                <a:cs typeface="Calibri" panose="020F0502020204030204" pitchFamily="34" charset="0"/>
              </a:rPr>
              <a:t>Our data sets encompass a variety of formats and origins. It comprises 70,000 records of patient data, with 13 features and a target variable. The dataset is designed to provide insights into the presence or absence of cardiovascular disease based on various health-related factors.</a:t>
            </a:r>
            <a:endParaRPr lang="en-GB">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96A3E02-2310-DBEF-7459-681DADF03E47}"/>
              </a:ext>
            </a:extLst>
          </p:cNvPr>
          <p:cNvPicPr>
            <a:picLocks noChangeAspect="1"/>
          </p:cNvPicPr>
          <p:nvPr/>
        </p:nvPicPr>
        <p:blipFill>
          <a:blip r:embed="rId2"/>
          <a:stretch>
            <a:fillRect/>
          </a:stretch>
        </p:blipFill>
        <p:spPr>
          <a:xfrm>
            <a:off x="5021307" y="1725982"/>
            <a:ext cx="6517065" cy="4141418"/>
          </a:xfrm>
          <a:prstGeom prst="rect">
            <a:avLst/>
          </a:prstGeom>
        </p:spPr>
      </p:pic>
    </p:spTree>
    <p:extLst>
      <p:ext uri="{BB962C8B-B14F-4D97-AF65-F5344CB8AC3E}">
        <p14:creationId xmlns:p14="http://schemas.microsoft.com/office/powerpoint/2010/main" val="3048553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BB35-1089-985E-AFDE-78B19962CE58}"/>
              </a:ext>
            </a:extLst>
          </p:cNvPr>
          <p:cNvSpPr>
            <a:spLocks noGrp="1"/>
          </p:cNvSpPr>
          <p:nvPr>
            <p:ph type="title"/>
          </p:nvPr>
        </p:nvSpPr>
        <p:spPr>
          <a:xfrm>
            <a:off x="1371600" y="685800"/>
            <a:ext cx="3282695" cy="1485900"/>
          </a:xfrm>
        </p:spPr>
        <p:txBody>
          <a:bodyPr>
            <a:normAutofit/>
          </a:bodyPr>
          <a:lstStyle/>
          <a:p>
            <a:r>
              <a:rPr lang="en-CA" dirty="0"/>
              <a:t>Age</a:t>
            </a:r>
          </a:p>
        </p:txBody>
      </p:sp>
      <p:sp>
        <p:nvSpPr>
          <p:cNvPr id="3" name="Content Placeholder 2">
            <a:extLst>
              <a:ext uri="{FF2B5EF4-FFF2-40B4-BE49-F238E27FC236}">
                <a16:creationId xmlns:a16="http://schemas.microsoft.com/office/drawing/2014/main" id="{1E2D4C40-D47F-7532-8079-7D83EF9C4BD1}"/>
              </a:ext>
            </a:extLst>
          </p:cNvPr>
          <p:cNvSpPr>
            <a:spLocks noGrp="1"/>
          </p:cNvSpPr>
          <p:nvPr>
            <p:ph idx="1"/>
          </p:nvPr>
        </p:nvSpPr>
        <p:spPr>
          <a:xfrm>
            <a:off x="1284021" y="2311453"/>
            <a:ext cx="3457852" cy="3581400"/>
          </a:xfrm>
        </p:spPr>
        <p:txBody>
          <a:bodyPr>
            <a:norm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Age is one of the most important risk factors for cardiovascular disease, as the risk increases with advancing age. This is because the aging process affects the structure and function of the heart and blood vessels, making them more prone to damage and disease</a:t>
            </a:r>
            <a:endParaRPr lang="en-CA" dirty="0">
              <a:latin typeface="Calibri" panose="020F0502020204030204" pitchFamily="34" charset="0"/>
              <a:cs typeface="Calibri" panose="020F0502020204030204" pitchFamily="34" charset="0"/>
            </a:endParaRPr>
          </a:p>
        </p:txBody>
      </p:sp>
      <p:pic>
        <p:nvPicPr>
          <p:cNvPr id="5" name="Picture 4" descr="A table with numbers and text&#10;&#10;Description automatically generated">
            <a:extLst>
              <a:ext uri="{FF2B5EF4-FFF2-40B4-BE49-F238E27FC236}">
                <a16:creationId xmlns:a16="http://schemas.microsoft.com/office/drawing/2014/main" id="{2CAB6244-DFB4-FB31-44FF-2DDF87829F7A}"/>
              </a:ext>
            </a:extLst>
          </p:cNvPr>
          <p:cNvPicPr>
            <a:picLocks noChangeAspect="1"/>
          </p:cNvPicPr>
          <p:nvPr/>
        </p:nvPicPr>
        <p:blipFill>
          <a:blip r:embed="rId2"/>
          <a:stretch>
            <a:fillRect/>
          </a:stretch>
        </p:blipFill>
        <p:spPr>
          <a:xfrm>
            <a:off x="5050649" y="645106"/>
            <a:ext cx="6478700" cy="5247747"/>
          </a:xfrm>
          <a:prstGeom prst="rect">
            <a:avLst/>
          </a:prstGeom>
        </p:spPr>
      </p:pic>
    </p:spTree>
    <p:extLst>
      <p:ext uri="{BB962C8B-B14F-4D97-AF65-F5344CB8AC3E}">
        <p14:creationId xmlns:p14="http://schemas.microsoft.com/office/powerpoint/2010/main" val="380808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3A1E076-A4F8-CF3E-4629-4BE4B59E0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7924" y="931653"/>
            <a:ext cx="7696740" cy="5055079"/>
          </a:xfrm>
          <a:prstGeom prst="rect">
            <a:avLst/>
          </a:prstGeom>
        </p:spPr>
      </p:pic>
    </p:spTree>
    <p:extLst>
      <p:ext uri="{BB962C8B-B14F-4D97-AF65-F5344CB8AC3E}">
        <p14:creationId xmlns:p14="http://schemas.microsoft.com/office/powerpoint/2010/main" val="2392238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7EF9-770D-1D84-0A4D-854498FD444E}"/>
              </a:ext>
            </a:extLst>
          </p:cNvPr>
          <p:cNvSpPr>
            <a:spLocks noGrp="1"/>
          </p:cNvSpPr>
          <p:nvPr>
            <p:ph type="title"/>
          </p:nvPr>
        </p:nvSpPr>
        <p:spPr>
          <a:xfrm>
            <a:off x="1390650" y="685800"/>
            <a:ext cx="9886950" cy="1485900"/>
          </a:xfrm>
        </p:spPr>
        <p:txBody>
          <a:bodyPr>
            <a:normAutofit/>
          </a:bodyPr>
          <a:lstStyle/>
          <a:p>
            <a:r>
              <a:rPr lang="en-CA" dirty="0"/>
              <a:t>Gender</a:t>
            </a:r>
          </a:p>
        </p:txBody>
      </p:sp>
      <p:sp>
        <p:nvSpPr>
          <p:cNvPr id="3" name="Content Placeholder 2">
            <a:extLst>
              <a:ext uri="{FF2B5EF4-FFF2-40B4-BE49-F238E27FC236}">
                <a16:creationId xmlns:a16="http://schemas.microsoft.com/office/drawing/2014/main" id="{B9C362F1-9674-BD24-0364-5DD85DFE4BC3}"/>
              </a:ext>
            </a:extLst>
          </p:cNvPr>
          <p:cNvSpPr>
            <a:spLocks noGrp="1"/>
          </p:cNvSpPr>
          <p:nvPr>
            <p:ph idx="1"/>
          </p:nvPr>
        </p:nvSpPr>
        <p:spPr>
          <a:xfrm>
            <a:off x="1269507" y="1961965"/>
            <a:ext cx="6297918" cy="4210235"/>
          </a:xfrm>
        </p:spPr>
        <p:txBody>
          <a:bodyPr>
            <a:no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Gender is another important risk factor for cardiovascular disease, as men and women have different patterns and outcomes of the disease.</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Men tend to develop the disease earlier and more severely than women and have a higher risk of dying from the disease. Women, on the other hand, tend to have more atypical symptoms and less effective treatments than men, and have a higher risk of complications and disability from the disease.</a:t>
            </a:r>
            <a:endParaRPr lang="en-CA" dirty="0">
              <a:latin typeface="Calibri" panose="020F0502020204030204" pitchFamily="34" charset="0"/>
              <a:ea typeface="Times New Roman" panose="02020603050405020304" pitchFamily="18" charset="0"/>
              <a:cs typeface="Calibri" panose="020F0502020204030204" pitchFamily="34" charset="0"/>
            </a:endParaRP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The differences between men and women may be due to biological, hormonal, behavioral, and social factors that affect the development and progression of the disease.</a:t>
            </a:r>
            <a:endParaRPr lang="en-CA"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96B4593-1EC0-5D89-8B24-14A7DC34CD51}"/>
              </a:ext>
            </a:extLst>
          </p:cNvPr>
          <p:cNvPicPr>
            <a:picLocks noChangeAspect="1"/>
          </p:cNvPicPr>
          <p:nvPr/>
        </p:nvPicPr>
        <p:blipFill>
          <a:blip r:embed="rId2"/>
          <a:stretch>
            <a:fillRect/>
          </a:stretch>
        </p:blipFill>
        <p:spPr>
          <a:xfrm>
            <a:off x="7866128" y="2118250"/>
            <a:ext cx="901408" cy="3581399"/>
          </a:xfrm>
          <a:prstGeom prst="rect">
            <a:avLst/>
          </a:prstGeom>
        </p:spPr>
      </p:pic>
      <p:pic>
        <p:nvPicPr>
          <p:cNvPr id="5" name="Picture 4" descr="A pie chart with numbers and a percentage">
            <a:extLst>
              <a:ext uri="{FF2B5EF4-FFF2-40B4-BE49-F238E27FC236}">
                <a16:creationId xmlns:a16="http://schemas.microsoft.com/office/drawing/2014/main" id="{32185CD3-1769-D85B-9EE3-5CE875EF1C22}"/>
              </a:ext>
            </a:extLst>
          </p:cNvPr>
          <p:cNvPicPr>
            <a:picLocks noChangeAspect="1"/>
          </p:cNvPicPr>
          <p:nvPr/>
        </p:nvPicPr>
        <p:blipFill rotWithShape="1">
          <a:blip r:embed="rId3"/>
          <a:srcRect l="7490" t="4047" r="5513"/>
          <a:stretch/>
        </p:blipFill>
        <p:spPr>
          <a:xfrm>
            <a:off x="8767536" y="2525696"/>
            <a:ext cx="3070513" cy="2556769"/>
          </a:xfrm>
          <a:prstGeom prst="rect">
            <a:avLst/>
          </a:prstGeom>
        </p:spPr>
      </p:pic>
    </p:spTree>
    <p:extLst>
      <p:ext uri="{BB962C8B-B14F-4D97-AF65-F5344CB8AC3E}">
        <p14:creationId xmlns:p14="http://schemas.microsoft.com/office/powerpoint/2010/main" val="288111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2A97-E69D-2D90-0D95-DFAF7892F1C8}"/>
              </a:ext>
            </a:extLst>
          </p:cNvPr>
          <p:cNvSpPr>
            <a:spLocks noGrp="1"/>
          </p:cNvSpPr>
          <p:nvPr>
            <p:ph type="title"/>
          </p:nvPr>
        </p:nvSpPr>
        <p:spPr/>
        <p:txBody>
          <a:bodyPr/>
          <a:lstStyle/>
          <a:p>
            <a:r>
              <a:rPr lang="en-GB" dirty="0"/>
              <a:t>HEIGHT</a:t>
            </a:r>
            <a:endParaRPr lang="en-IN" dirty="0"/>
          </a:p>
        </p:txBody>
      </p:sp>
      <p:sp>
        <p:nvSpPr>
          <p:cNvPr id="7" name="Content Placeholder 6">
            <a:extLst>
              <a:ext uri="{FF2B5EF4-FFF2-40B4-BE49-F238E27FC236}">
                <a16:creationId xmlns:a16="http://schemas.microsoft.com/office/drawing/2014/main" id="{5101121C-C46F-EBB5-CB40-B7BB3633218F}"/>
              </a:ext>
            </a:extLst>
          </p:cNvPr>
          <p:cNvSpPr>
            <a:spLocks noGrp="1"/>
          </p:cNvSpPr>
          <p:nvPr>
            <p:ph sz="half" idx="1"/>
          </p:nvPr>
        </p:nvSpPr>
        <p:spPr>
          <a:xfrm>
            <a:off x="1371600" y="1744825"/>
            <a:ext cx="4447786" cy="4122576"/>
          </a:xfrm>
        </p:spPr>
        <p:txBody>
          <a:bodyPr>
            <a:normAutofit/>
          </a:bodyPr>
          <a:lstStyle/>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Height may have a modest influence on the risk of cardiovascular disease, as some studies have suggested that taller people have a lower risk than shorter people. </a:t>
            </a:r>
          </a:p>
          <a:p>
            <a:pPr algn="just"/>
            <a:r>
              <a:rPr lang="en-CA" dirty="0">
                <a:effectLst/>
                <a:latin typeface="Calibri" panose="020F0502020204030204" pitchFamily="34" charset="0"/>
                <a:ea typeface="Times New Roman" panose="02020603050405020304" pitchFamily="18" charset="0"/>
                <a:cs typeface="Calibri" panose="020F0502020204030204" pitchFamily="34" charset="0"/>
              </a:rPr>
              <a:t>However, the effect of height is not very strong and may be confounded by other factors, such as body weight, diet, and physical activity.</a:t>
            </a:r>
            <a:endParaRPr lang="en-IN" dirty="0">
              <a:latin typeface="Calibri" panose="020F0502020204030204" pitchFamily="34" charset="0"/>
              <a:cs typeface="Calibri" panose="020F0502020204030204" pitchFamily="34" charset="0"/>
            </a:endParaRPr>
          </a:p>
        </p:txBody>
      </p:sp>
      <p:pic>
        <p:nvPicPr>
          <p:cNvPr id="10" name="Content Placeholder 9">
            <a:extLst>
              <a:ext uri="{FF2B5EF4-FFF2-40B4-BE49-F238E27FC236}">
                <a16:creationId xmlns:a16="http://schemas.microsoft.com/office/drawing/2014/main" id="{72EE5448-C73F-F003-E310-29CDE09F0C2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524625" y="1744824"/>
            <a:ext cx="4644118" cy="4122575"/>
          </a:xfrm>
        </p:spPr>
      </p:pic>
    </p:spTree>
    <p:extLst>
      <p:ext uri="{BB962C8B-B14F-4D97-AF65-F5344CB8AC3E}">
        <p14:creationId xmlns:p14="http://schemas.microsoft.com/office/powerpoint/2010/main" val="3381709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2179BD-C641-D759-FC3B-434FB449EE6F}"/>
              </a:ext>
            </a:extLst>
          </p:cNvPr>
          <p:cNvSpPr>
            <a:spLocks noGrp="1"/>
          </p:cNvSpPr>
          <p:nvPr>
            <p:ph type="title"/>
          </p:nvPr>
        </p:nvSpPr>
        <p:spPr/>
        <p:txBody>
          <a:bodyPr/>
          <a:lstStyle/>
          <a:p>
            <a:r>
              <a:rPr lang="en-GB" dirty="0"/>
              <a:t>HEIGHT</a:t>
            </a:r>
            <a:endParaRPr lang="en-IN" dirty="0"/>
          </a:p>
        </p:txBody>
      </p:sp>
      <p:pic>
        <p:nvPicPr>
          <p:cNvPr id="8" name="Content Placeholder 7">
            <a:extLst>
              <a:ext uri="{FF2B5EF4-FFF2-40B4-BE49-F238E27FC236}">
                <a16:creationId xmlns:a16="http://schemas.microsoft.com/office/drawing/2014/main" id="{AD50BAD9-52EC-39D0-8069-951F045010A8}"/>
              </a:ext>
            </a:extLst>
          </p:cNvPr>
          <p:cNvPicPr>
            <a:picLocks noGrp="1" noChangeAspect="1"/>
          </p:cNvPicPr>
          <p:nvPr>
            <p:ph idx="1"/>
          </p:nvPr>
        </p:nvPicPr>
        <p:blipFill rotWithShape="1">
          <a:blip r:embed="rId2"/>
          <a:srcRect l="17147" t="34013" r="238"/>
          <a:stretch/>
        </p:blipFill>
        <p:spPr>
          <a:xfrm>
            <a:off x="4323424" y="1950096"/>
            <a:ext cx="6649375" cy="4348065"/>
          </a:xfrm>
        </p:spPr>
      </p:pic>
      <p:pic>
        <p:nvPicPr>
          <p:cNvPr id="3" name="Picture 2">
            <a:extLst>
              <a:ext uri="{FF2B5EF4-FFF2-40B4-BE49-F238E27FC236}">
                <a16:creationId xmlns:a16="http://schemas.microsoft.com/office/drawing/2014/main" id="{F333978C-641E-89F3-BCA5-B04C043904D5}"/>
              </a:ext>
            </a:extLst>
          </p:cNvPr>
          <p:cNvPicPr>
            <a:picLocks noChangeAspect="1"/>
          </p:cNvPicPr>
          <p:nvPr/>
        </p:nvPicPr>
        <p:blipFill>
          <a:blip r:embed="rId3"/>
          <a:stretch>
            <a:fillRect/>
          </a:stretch>
        </p:blipFill>
        <p:spPr>
          <a:xfrm>
            <a:off x="2996074" y="1950097"/>
            <a:ext cx="1389495" cy="4348065"/>
          </a:xfrm>
          <a:prstGeom prst="rect">
            <a:avLst/>
          </a:prstGeom>
        </p:spPr>
      </p:pic>
    </p:spTree>
    <p:extLst>
      <p:ext uri="{BB962C8B-B14F-4D97-AF65-F5344CB8AC3E}">
        <p14:creationId xmlns:p14="http://schemas.microsoft.com/office/powerpoint/2010/main" val="15874721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914</TotalTime>
  <Words>1112</Words>
  <Application>Microsoft Office PowerPoint</Application>
  <PresentationFormat>Widescreen</PresentationFormat>
  <Paragraphs>55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Franklin Gothic Book</vt:lpstr>
      <vt:lpstr>Times New Roman</vt:lpstr>
      <vt:lpstr>zeitung</vt:lpstr>
      <vt:lpstr>Crop</vt:lpstr>
      <vt:lpstr>             Cardiovascular Disease </vt:lpstr>
      <vt:lpstr>PowerPoint Presentation</vt:lpstr>
      <vt:lpstr>SCOPE OF PROJECT</vt:lpstr>
      <vt:lpstr>DATASET DESCRIPTION</vt:lpstr>
      <vt:lpstr>Age</vt:lpstr>
      <vt:lpstr>PowerPoint Presentation</vt:lpstr>
      <vt:lpstr>Gender</vt:lpstr>
      <vt:lpstr>HEIGHT</vt:lpstr>
      <vt:lpstr>HEIGHT</vt:lpstr>
      <vt:lpstr>WEIGHT</vt:lpstr>
      <vt:lpstr>Systolic blood pressure(ap_hi)</vt:lpstr>
      <vt:lpstr>PowerPoint Presentation</vt:lpstr>
      <vt:lpstr>Systolic blood pressure(ap_lo)</vt:lpstr>
      <vt:lpstr>Systolic blood pressure(ap_lo)</vt:lpstr>
      <vt:lpstr>CHOLESTEROL</vt:lpstr>
      <vt:lpstr>CHOLESTEROL</vt:lpstr>
      <vt:lpstr>PowerPoint Presentation</vt:lpstr>
      <vt:lpstr>GLUCOSE</vt:lpstr>
      <vt:lpstr>SMOKE </vt:lpstr>
      <vt:lpstr>Physical activity(Active)</vt:lpstr>
      <vt:lpstr>Alcohol</vt:lpstr>
      <vt:lpstr>Data Resources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Cardiovascular Disease</dc:title>
  <dc:creator>jankizala24@gmail.com</dc:creator>
  <cp:lastModifiedBy>Tanikonda Swetha</cp:lastModifiedBy>
  <cp:revision>21</cp:revision>
  <dcterms:created xsi:type="dcterms:W3CDTF">2024-02-02T21:33:46Z</dcterms:created>
  <dcterms:modified xsi:type="dcterms:W3CDTF">2024-02-03T15:14:38Z</dcterms:modified>
</cp:coreProperties>
</file>